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  <p:sldMasterId id="2147483691" r:id="rId5"/>
    <p:sldMasterId id="2147483700" r:id="rId6"/>
    <p:sldMasterId id="2147483709" r:id="rId7"/>
  </p:sldMasterIdLst>
  <p:notesMasterIdLst>
    <p:notesMasterId r:id="rId11"/>
  </p:notesMasterIdLst>
  <p:handoutMasterIdLst>
    <p:handoutMasterId r:id="rId12"/>
  </p:handoutMasterIdLst>
  <p:sldIdLst>
    <p:sldId id="429" r:id="rId8"/>
    <p:sldId id="434" r:id="rId9"/>
    <p:sldId id="435" r:id="rId10"/>
  </p:sldIdLst>
  <p:sldSz cx="12192000" cy="6858000"/>
  <p:notesSz cx="6858000" cy="9144000"/>
  <p:embeddedFontLst>
    <p:embeddedFont>
      <p:font typeface="Barlow Light" panose="00000400000000000000" pitchFamily="2" charset="0"/>
      <p:regular r:id="rId13"/>
      <p:italic r:id="rId14"/>
    </p:embeddedFont>
    <p:embeddedFont>
      <p:font typeface="Barlow SemiBold" panose="000007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Extrabold" panose="020B0906030804020204" pitchFamily="34" charset="0"/>
      <p:bold r:id="rId31"/>
      <p:italic r:id="rId32"/>
      <p:boldItalic r:id="rId33"/>
    </p:embeddedFont>
    <p:embeddedFont>
      <p:font typeface="Open Sans Light" panose="020B0306030504020204" pitchFamily="34" charset="0"/>
      <p:regular r:id="rId34"/>
      <p:italic r:id="rId35"/>
    </p:embeddedFont>
    <p:embeddedFont>
      <p:font typeface="Open Sans Semibold" panose="020B07060308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3D3A3B"/>
    <a:srgbClr val="E7E7E8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/>
    <p:restoredTop sz="78125"/>
  </p:normalViewPr>
  <p:slideViewPr>
    <p:cSldViewPr snapToGrid="0" snapToObjects="1">
      <p:cViewPr varScale="1">
        <p:scale>
          <a:sx n="64" d="100"/>
          <a:sy n="64" d="100"/>
        </p:scale>
        <p:origin x="15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7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It’s what you make it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Facilities </a:t>
            </a:r>
            <a:br>
              <a:rPr lang="en-US" dirty="0"/>
            </a:br>
            <a:r>
              <a:rPr lang="en-US" dirty="0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empowers you to </a:t>
            </a:r>
            <a:br>
              <a:rPr lang="en-US" dirty="0"/>
            </a:br>
            <a:r>
              <a:rPr lang="en-US" dirty="0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40E8D6-300A-EC4E-9A82-8E5FF0C767D0}"/>
              </a:ext>
            </a:extLst>
          </p:cNvPr>
          <p:cNvSpPr/>
          <p:nvPr userDrawn="1"/>
        </p:nvSpPr>
        <p:spPr>
          <a:xfrm>
            <a:off x="-1" y="0"/>
            <a:ext cx="12192001" cy="1202635"/>
          </a:xfrm>
          <a:prstGeom prst="rect">
            <a:avLst/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 dirty="0">
              <a:latin typeface="Montserrat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B252FA-DA85-3A44-94E6-B57BDF7F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64" y="1"/>
            <a:ext cx="10515600" cy="1202633"/>
          </a:xfrm>
        </p:spPr>
        <p:txBody>
          <a:bodyPr lIns="90000" tIns="46800" rIns="90000" bIns="46800">
            <a:normAutofit/>
          </a:bodyPr>
          <a:lstStyle>
            <a:lvl1pPr>
              <a:defRPr sz="3200" cap="none" baseline="0">
                <a:solidFill>
                  <a:srgbClr val="343638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2B33-4CDD-1249-850C-3BBEBF4C6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64" y="1654629"/>
            <a:ext cx="10790189" cy="3875314"/>
          </a:xfrm>
        </p:spPr>
        <p:txBody>
          <a:bodyPr/>
          <a:lstStyle>
            <a:lvl1pPr>
              <a:defRPr sz="2000" b="1" i="0">
                <a:solidFill>
                  <a:srgbClr val="343638"/>
                </a:solidFill>
                <a:latin typeface="Montserrat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0363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3400" indent="-1301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714375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887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36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04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302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595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484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504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MDC Fi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1"/>
            <a:ext cx="11488755" cy="20416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3293128"/>
            <a:ext cx="11496164" cy="1404996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8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aper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5343"/>
            <a:ext cx="9144000" cy="2426140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bg1">
                    <a:lumMod val="95000"/>
                  </a:schemeClr>
                </a:solidFill>
              </a:rPr>
              <a:t>CRICOS</a:t>
            </a:r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TOID 3069</a:t>
            </a:r>
            <a:endParaRPr lang="en-AU" sz="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2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Swinburn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623" y="1290909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600" strike="noStrike" cap="all" baseline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623" y="3586928"/>
            <a:ext cx="11488755" cy="2388859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1" name="Picture 10" descr="KNOWING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pic>
        <p:nvPicPr>
          <p:cNvPr id="12" name="Picture 11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tx1"/>
                </a:solidFill>
              </a:rPr>
              <a:t>CRICOS</a:t>
            </a:r>
            <a:r>
              <a:rPr lang="en-AU" sz="800" baseline="0">
                <a:solidFill>
                  <a:schemeClr val="tx1"/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tx1"/>
                </a:solidFill>
              </a:rPr>
              <a:t>TOID 3069</a:t>
            </a:r>
            <a:endParaRPr lang="en-AU" sz="800">
              <a:solidFill>
                <a:schemeClr val="tx1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4212" y="6176964"/>
            <a:ext cx="2743200" cy="5445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281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38546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4010765"/>
            <a:ext cx="11488755" cy="84558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4873073"/>
            <a:ext cx="11496165" cy="11414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3839859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43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778933" y="6450904"/>
            <a:ext cx="9487360" cy="1"/>
          </a:xfrm>
          <a:prstGeom prst="line">
            <a:avLst/>
          </a:prstGeom>
          <a:ln w="12700">
            <a:solidFill>
              <a:srgbClr val="FF2D0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pic>
        <p:nvPicPr>
          <p:cNvPr id="9" name="image3.png" descr="Swinburne Logo RGB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7780" y="4471"/>
            <a:ext cx="1010040" cy="1515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 descr="KNOWING Logo RGB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6297" y="5709635"/>
            <a:ext cx="1010040" cy="7575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48788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823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52010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 dirty="0"/>
              <a:t>CRICOS</a:t>
            </a:r>
            <a:r>
              <a:rPr lang="en-AU" sz="800" baseline="0" dirty="0"/>
              <a:t> 00111D</a:t>
            </a:r>
          </a:p>
          <a:p>
            <a:pPr algn="r"/>
            <a:r>
              <a:rPr lang="en-AU" sz="800" baseline="0" dirty="0"/>
              <a:t>TOID 3059</a:t>
            </a:r>
            <a:endParaRPr lang="en-AU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BBEB8-76C6-094B-A5EC-4706ECE8D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/>
          <a:stretch/>
        </p:blipFill>
        <p:spPr>
          <a:xfrm>
            <a:off x="9671836" y="0"/>
            <a:ext cx="2168542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3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1371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31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10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4253F-B2AB-5B44-A09D-4CA090ADA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/>
          <a:stretch/>
        </p:blipFill>
        <p:spPr>
          <a:xfrm>
            <a:off x="9661240" y="10836"/>
            <a:ext cx="2173849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09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168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19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79" r:id="rId18"/>
    <p:sldLayoutId id="2147483690" r:id="rId19"/>
    <p:sldLayoutId id="214748370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90000" rIns="91440" bIns="9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24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1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8FFD-6873-794A-ADE2-400553DFE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idea/concept 4 – Digital Healthcare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8AE9D-1CFF-A447-8D28-8162C423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2247150"/>
            <a:ext cx="9687754" cy="1682512"/>
          </a:xfrm>
        </p:spPr>
        <p:txBody>
          <a:bodyPr/>
          <a:lstStyle/>
          <a:p>
            <a:r>
              <a:rPr lang="en-US" sz="1400" dirty="0"/>
              <a:t>The problem related to </a:t>
            </a:r>
            <a:r>
              <a:rPr lang="en-US" sz="1400" dirty="0" err="1"/>
              <a:t>Umuwa</a:t>
            </a:r>
            <a:r>
              <a:rPr lang="en-US" sz="1400" dirty="0"/>
              <a:t> health system and healthcare</a:t>
            </a:r>
          </a:p>
          <a:p>
            <a:endParaRPr lang="en-US" dirty="0"/>
          </a:p>
          <a:p>
            <a:r>
              <a:rPr lang="en-US" sz="16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 outline</a:t>
            </a:r>
          </a:p>
          <a:p>
            <a:endParaRPr lang="en-US" sz="16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99D8B-D692-FE44-87F0-976CF98B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issue/problem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C0396-78AF-EE49-B32E-876FA9372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79336-17E8-78A4-7153-BE702998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99" y="2776372"/>
            <a:ext cx="6688380" cy="375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55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8FFD-6873-794A-ADE2-400553DFE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idea/concept 4 – Digital Healthcare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8AE9D-1CFF-A447-8D28-8162C423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2247150"/>
            <a:ext cx="9687754" cy="28931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Accessibility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 Affordability and maintenance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No impact on health and environment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Improving the quality of the health service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Improve the health and living standard of citizens in </a:t>
            </a:r>
            <a:r>
              <a:rPr lang="en-US" sz="2000" dirty="0" err="1"/>
              <a:t>Umuwa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99D8B-D692-FE44-87F0-976CF98B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benefits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C0396-78AF-EE49-B32E-876FA9372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8FFD-6873-794A-ADE2-400553DFE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idea/concept 4 – Digital Healthcare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8AE9D-1CFF-A447-8D28-8162C423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2247150"/>
            <a:ext cx="9687754" cy="682238"/>
          </a:xfrm>
        </p:spPr>
        <p:txBody>
          <a:bodyPr/>
          <a:lstStyle/>
          <a:p>
            <a:r>
              <a:rPr lang="en-US" sz="1800" dirty="0"/>
              <a:t>Software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99D8B-D692-FE44-87F0-976CF98B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Estimation of the design budget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C0396-78AF-EE49-B32E-876FA9372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F2D577A-DC89-FAB6-3DB8-4FE3DD4A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72735"/>
              </p:ext>
            </p:extLst>
          </p:nvPr>
        </p:nvGraphicFramePr>
        <p:xfrm>
          <a:off x="1634957" y="2026377"/>
          <a:ext cx="8128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77266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04567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47644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0011069"/>
                    </a:ext>
                  </a:extLst>
                </a:gridCol>
              </a:tblGrid>
              <a:tr h="331704">
                <a:tc>
                  <a:txBody>
                    <a:bodyPr/>
                    <a:lstStyle/>
                    <a:p>
                      <a:r>
                        <a:rPr lang="en-US" dirty="0"/>
                        <a:t>Software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Cost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Cost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244986"/>
                  </a:ext>
                </a:extLst>
              </a:tr>
              <a:tr h="469914">
                <a:tc>
                  <a:txBody>
                    <a:bodyPr/>
                    <a:lstStyle/>
                    <a:p>
                      <a:r>
                        <a:rPr lang="en-US" sz="1400" dirty="0"/>
                        <a:t>Creating the application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08872"/>
                  </a:ext>
                </a:extLst>
              </a:tr>
              <a:tr h="336311">
                <a:tc>
                  <a:txBody>
                    <a:bodyPr/>
                    <a:lstStyle/>
                    <a:p>
                      <a:r>
                        <a:rPr lang="en-US" sz="1400" dirty="0"/>
                        <a:t>Creating and managing the database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5833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36EAB4-C7AE-83F8-7949-758D8104870A}"/>
              </a:ext>
            </a:extLst>
          </p:cNvPr>
          <p:cNvSpPr txBox="1"/>
          <p:nvPr/>
        </p:nvSpPr>
        <p:spPr>
          <a:xfrm>
            <a:off x="288756" y="365316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</a:t>
            </a:r>
            <a:endParaRPr lang="en-AU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6FA6B4-EB76-5722-22E6-BAF4B314A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087"/>
              </p:ext>
            </p:extLst>
          </p:nvPr>
        </p:nvGraphicFramePr>
        <p:xfrm>
          <a:off x="1634957" y="3538258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538809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03274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0003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6784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Cost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Cost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Phone 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83330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sz="1600" dirty="0"/>
                        <a:t>Watch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83602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4F9FA62-F397-CB95-4D17-A8BDBD85F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430188"/>
              </p:ext>
            </p:extLst>
          </p:nvPr>
        </p:nvGraphicFramePr>
        <p:xfrm>
          <a:off x="1634957" y="4790126"/>
          <a:ext cx="8128000" cy="166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236086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62591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87523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28622090"/>
                    </a:ext>
                  </a:extLst>
                </a:gridCol>
              </a:tblGrid>
              <a:tr h="35026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per hour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 required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Cost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40108"/>
                  </a:ext>
                </a:extLst>
              </a:tr>
              <a:tr h="350260">
                <a:tc>
                  <a:txBody>
                    <a:bodyPr/>
                    <a:lstStyle/>
                    <a:p>
                      <a:r>
                        <a:rPr lang="en-US" sz="1600" dirty="0"/>
                        <a:t>Workforce Training 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537713"/>
                  </a:ext>
                </a:extLst>
              </a:tr>
              <a:tr h="350260">
                <a:tc>
                  <a:txBody>
                    <a:bodyPr/>
                    <a:lstStyle/>
                    <a:p>
                      <a:r>
                        <a:rPr lang="en-US" sz="1600" dirty="0"/>
                        <a:t>Testing 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55077"/>
                  </a:ext>
                </a:extLst>
              </a:tr>
              <a:tr h="567168">
                <a:tc>
                  <a:txBody>
                    <a:bodyPr/>
                    <a:lstStyle/>
                    <a:p>
                      <a:r>
                        <a:rPr lang="en-US" sz="1600" dirty="0"/>
                        <a:t>Connecting (1 time)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631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0C188A-FE85-ABD8-BA10-A2E428D16E30}"/>
              </a:ext>
            </a:extLst>
          </p:cNvPr>
          <p:cNvSpPr txBox="1"/>
          <p:nvPr/>
        </p:nvSpPr>
        <p:spPr>
          <a:xfrm>
            <a:off x="180474" y="5161547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8810633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Swinburne - Light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9554A963-9F5C-4F0C-9853-3723F7E40F3B}"/>
    </a:ext>
  </a:extLst>
</a:theme>
</file>

<file path=ppt/theme/theme3.xml><?xml version="1.0" encoding="utf-8"?>
<a:theme xmlns:a="http://schemas.openxmlformats.org/drawingml/2006/main" name="Swinburne - Colourful Titles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CC3D3B01-8BE9-4307-AD09-768CABEC5801}"/>
    </a:ext>
  </a:extLst>
</a:theme>
</file>

<file path=ppt/theme/theme4.xml><?xml version="1.0" encoding="utf-8"?>
<a:theme xmlns:a="http://schemas.openxmlformats.org/drawingml/2006/main" name="Swinburne - Dark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-wide-PPT-Template_JF" id="{EFF4B9AF-445E-B24D-B9E2-CEAE88E6D320}" vid="{9ECE9064-D06A-8749-A6C2-4D09428F76C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8B5A9C-D132-4FCF-951F-362122C708F1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6db94942-8a34-4a30-a8e6-78b89cf29212"/>
    <ds:schemaRef ds:uri="32a27114-0f9b-470d-a484-01f5ccaf5a0e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64B8229-934D-4FDB-94FE-E9083E54B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94942-8a34-4a30-a8e6-78b89cf29212"/>
    <ds:schemaRef ds:uri="32a27114-0f9b-470d-a484-01f5ccaf5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TotalTime>2710</TotalTime>
  <Words>140</Words>
  <Application>Microsoft Office PowerPoint</Application>
  <PresentationFormat>Widescreen</PresentationFormat>
  <Paragraphs>59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7" baseType="lpstr">
      <vt:lpstr>Calibri</vt:lpstr>
      <vt:lpstr>Barlow Light</vt:lpstr>
      <vt:lpstr>Wingdings</vt:lpstr>
      <vt:lpstr>Open Sans Light</vt:lpstr>
      <vt:lpstr>Arial</vt:lpstr>
      <vt:lpstr>Open Sans Semibold</vt:lpstr>
      <vt:lpstr>Open Sans Extrabold</vt:lpstr>
      <vt:lpstr>Barlow SemiBold</vt:lpstr>
      <vt:lpstr>Montserrat</vt:lpstr>
      <vt:lpstr>Open Sans</vt:lpstr>
      <vt:lpstr>Swinburne</vt:lpstr>
      <vt:lpstr>Swinburne - Light</vt:lpstr>
      <vt:lpstr>Swinburne - Colourful Titles</vt:lpstr>
      <vt:lpstr>Swinburne - Dark</vt:lpstr>
      <vt:lpstr>Design idea/concept 4 – Digital Healthcare System</vt:lpstr>
      <vt:lpstr>Design idea/concept 4 – Digital Healthcare System</vt:lpstr>
      <vt:lpstr>Design idea/concept 4 – Digital Healthcare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TUNG NGUYEN</cp:lastModifiedBy>
  <cp:revision>163</cp:revision>
  <dcterms:created xsi:type="dcterms:W3CDTF">2021-04-21T06:12:21Z</dcterms:created>
  <dcterms:modified xsi:type="dcterms:W3CDTF">2022-10-18T05:03:58Z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